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c9415a59e4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c9415a59e4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9415a59e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9415a59e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c9415a59e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c9415a59e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c9415a59e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c9415a59e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c9415a59e4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c9415a59e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9415a59e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9415a59e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c9415a59e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c9415a59e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c9415a59e4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c9415a59e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c9415a59e4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c9415a59e4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244725" y="0"/>
            <a:ext cx="8520600" cy="1192200"/>
          </a:xfrm>
          <a:prstGeom prst="rect">
            <a:avLst/>
          </a:prstGeom>
        </p:spPr>
        <p:txBody>
          <a:bodyPr anchorCtr="0" anchor="b" bIns="91425" lIns="91425" spcFirstLastPara="1" rIns="91425" wrap="square" tIns="91425">
            <a:normAutofit fontScale="90000"/>
          </a:bodyPr>
          <a:lstStyle/>
          <a:p>
            <a:pPr indent="0" lvl="0" marL="0" rtl="0" algn="ctr">
              <a:lnSpc>
                <a:spcPct val="115000"/>
              </a:lnSpc>
              <a:spcBef>
                <a:spcPts val="0"/>
              </a:spcBef>
              <a:spcAft>
                <a:spcPts val="0"/>
              </a:spcAft>
              <a:buClr>
                <a:schemeClr val="dk1"/>
              </a:buClr>
              <a:buSzPct val="61111"/>
              <a:buFont typeface="Arial"/>
              <a:buNone/>
            </a:pPr>
            <a:r>
              <a:rPr b="1" lang="en" sz="1800">
                <a:latin typeface="Georgia"/>
                <a:ea typeface="Georgia"/>
                <a:cs typeface="Georgia"/>
                <a:sym typeface="Georgia"/>
              </a:rPr>
              <a:t>A  STUDY  ON  CUSTOMER  SATISFACTION TOWARDS  SOLAR  PRODUCTS</a:t>
            </a:r>
            <a:endParaRPr b="1" sz="1800">
              <a:latin typeface="Georgia"/>
              <a:ea typeface="Georgia"/>
              <a:cs typeface="Georgia"/>
              <a:sym typeface="Georgia"/>
            </a:endParaRPr>
          </a:p>
          <a:p>
            <a:pPr indent="0" lvl="0" marL="0" rtl="0" algn="ctr">
              <a:spcBef>
                <a:spcPts val="0"/>
              </a:spcBef>
              <a:spcAft>
                <a:spcPts val="0"/>
              </a:spcAft>
              <a:buNone/>
            </a:pPr>
            <a:r>
              <a:rPr b="1" lang="en" sz="1800">
                <a:latin typeface="Georgia"/>
                <a:ea typeface="Georgia"/>
                <a:cs typeface="Georgia"/>
                <a:sym typeface="Georgia"/>
              </a:rPr>
              <a:t>  	WITH  SPECIAL REFERENCE  TO  KOTHAMANGALAM  </a:t>
            </a:r>
            <a:r>
              <a:rPr b="1" lang="en" sz="1800">
                <a:latin typeface="Georgia"/>
                <a:ea typeface="Georgia"/>
                <a:cs typeface="Georgia"/>
                <a:sym typeface="Georgia"/>
              </a:rPr>
              <a:t>MUNICIPALITY</a:t>
            </a:r>
            <a:r>
              <a:rPr b="1" lang="en" sz="1800">
                <a:latin typeface="Georgia"/>
                <a:ea typeface="Georgia"/>
                <a:cs typeface="Georgia"/>
                <a:sym typeface="Georgia"/>
              </a:rPr>
              <a:t> </a:t>
            </a:r>
            <a:endParaRPr b="1" sz="1800">
              <a:latin typeface="Georgia"/>
              <a:ea typeface="Georgia"/>
              <a:cs typeface="Georgia"/>
              <a:sym typeface="Georgia"/>
            </a:endParaRPr>
          </a:p>
        </p:txBody>
      </p:sp>
      <p:sp>
        <p:nvSpPr>
          <p:cNvPr id="55" name="Google Shape;55;p13"/>
          <p:cNvSpPr txBox="1"/>
          <p:nvPr>
            <p:ph idx="1" type="subTitle"/>
          </p:nvPr>
        </p:nvSpPr>
        <p:spPr>
          <a:xfrm>
            <a:off x="311700" y="1192200"/>
            <a:ext cx="8520600" cy="38844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Submitted to</a:t>
            </a:r>
            <a:endParaRPr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b="1" lang="en" sz="1400">
                <a:solidFill>
                  <a:schemeClr val="dk1"/>
                </a:solidFill>
                <a:latin typeface="Times New Roman"/>
                <a:ea typeface="Times New Roman"/>
                <a:cs typeface="Times New Roman"/>
                <a:sym typeface="Times New Roman"/>
              </a:rPr>
              <a:t>MAR ATHANASIUS COLLEGE (AUTONOMOUS)</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lang="en" sz="1200">
                <a:solidFill>
                  <a:schemeClr val="dk1"/>
                </a:solidFill>
                <a:latin typeface="Times New Roman"/>
                <a:ea typeface="Times New Roman"/>
                <a:cs typeface="Times New Roman"/>
                <a:sym typeface="Times New Roman"/>
              </a:rPr>
              <a:t>In partial fulfilment of the requirement for the award of the Degree of </a:t>
            </a:r>
            <a:endParaRPr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b="1" lang="en" sz="1400">
                <a:solidFill>
                  <a:schemeClr val="dk1"/>
                </a:solidFill>
                <a:latin typeface="Times New Roman"/>
                <a:ea typeface="Times New Roman"/>
                <a:cs typeface="Times New Roman"/>
                <a:sym typeface="Times New Roman"/>
              </a:rPr>
              <a:t>BACHELOR OF COMMERCE (TAXATION)</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t/>
            </a:r>
            <a:endParaRPr b="1" sz="1000">
              <a:solidFill>
                <a:schemeClr val="dk1"/>
              </a:solidFill>
            </a:endParaRPr>
          </a:p>
          <a:p>
            <a:pPr indent="0" lvl="0" marL="0" rtl="0" algn="ctr">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Submitted by</a:t>
            </a:r>
            <a:endParaRPr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400">
                <a:solidFill>
                  <a:schemeClr val="dk1"/>
                </a:solidFill>
                <a:latin typeface="Times New Roman"/>
                <a:ea typeface="Times New Roman"/>
                <a:cs typeface="Times New Roman"/>
                <a:sym typeface="Times New Roman"/>
              </a:rPr>
              <a:t>RAHUL MANOJ                	Reg. No. 214119</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400">
                <a:solidFill>
                  <a:schemeClr val="dk1"/>
                </a:solidFill>
                <a:latin typeface="Times New Roman"/>
                <a:ea typeface="Times New Roman"/>
                <a:cs typeface="Times New Roman"/>
                <a:sym typeface="Times New Roman"/>
              </a:rPr>
              <a:t>RINNU MARY BENOY      	Reg. No. 214120</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400">
                <a:solidFill>
                  <a:schemeClr val="dk1"/>
                </a:solidFill>
                <a:latin typeface="Times New Roman"/>
                <a:ea typeface="Times New Roman"/>
                <a:cs typeface="Times New Roman"/>
                <a:sym typeface="Times New Roman"/>
              </a:rPr>
              <a:t>SANDRA SURENDRAN   	Reg. No. 214121</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400">
                <a:solidFill>
                  <a:schemeClr val="dk1"/>
                </a:solidFill>
                <a:latin typeface="Times New Roman"/>
                <a:ea typeface="Times New Roman"/>
                <a:cs typeface="Times New Roman"/>
                <a:sym typeface="Times New Roman"/>
              </a:rPr>
              <a:t>SANIKA PRADEEP          	Reg. No. 214122</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b="1" lang="en" sz="1400">
                <a:solidFill>
                  <a:schemeClr val="dk1"/>
                </a:solidFill>
                <a:latin typeface="Times New Roman"/>
                <a:ea typeface="Times New Roman"/>
                <a:cs typeface="Times New Roman"/>
                <a:sym typeface="Times New Roman"/>
              </a:rPr>
              <a:t>SARANGI RATHEESH     	Reg. No. 214123</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200">
                <a:solidFill>
                  <a:schemeClr val="dk1"/>
                </a:solidFill>
                <a:latin typeface="Times New Roman"/>
                <a:ea typeface="Times New Roman"/>
                <a:cs typeface="Times New Roman"/>
                <a:sym typeface="Times New Roman"/>
              </a:rPr>
              <a:t>Under the guidance of </a:t>
            </a:r>
            <a:endParaRPr b="1"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900">
                <a:solidFill>
                  <a:schemeClr val="dk1"/>
                </a:solidFill>
                <a:latin typeface="Times New Roman"/>
                <a:ea typeface="Times New Roman"/>
                <a:cs typeface="Times New Roman"/>
                <a:sym typeface="Times New Roman"/>
              </a:rPr>
              <a:t>         	</a:t>
            </a:r>
            <a:r>
              <a:rPr b="1" lang="en" sz="1400">
                <a:solidFill>
                  <a:schemeClr val="dk1"/>
                </a:solidFill>
                <a:latin typeface="Times New Roman"/>
                <a:ea typeface="Times New Roman"/>
                <a:cs typeface="Times New Roman"/>
                <a:sym typeface="Times New Roman"/>
              </a:rPr>
              <a:t>Mrs. ARYA MANMADHAN, M.COM.</a:t>
            </a:r>
            <a:endParaRPr b="1" sz="14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None/>
            </a:pPr>
            <a:r>
              <a:rPr b="1" lang="en" sz="1200">
                <a:solidFill>
                  <a:schemeClr val="dk1"/>
                </a:solidFill>
                <a:latin typeface="Times New Roman"/>
                <a:ea typeface="Times New Roman"/>
                <a:cs typeface="Times New Roman"/>
                <a:sym typeface="Times New Roman"/>
              </a:rPr>
              <a:t>Assistant Professor, Department of Commerce(Taxation)</a:t>
            </a:r>
            <a:endParaRPr b="1" sz="1300">
              <a:solidFill>
                <a:schemeClr val="dk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5" name="Shape 10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2500">
                <a:latin typeface="Times New Roman"/>
                <a:ea typeface="Times New Roman"/>
                <a:cs typeface="Times New Roman"/>
                <a:sym typeface="Times New Roman"/>
              </a:rPr>
              <a:t>INTRODUCTION</a:t>
            </a:r>
            <a:endParaRPr b="1">
              <a:latin typeface="Times New Roman"/>
              <a:ea typeface="Times New Roman"/>
              <a:cs typeface="Times New Roman"/>
              <a:sym typeface="Times New Roman"/>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just">
              <a:lnSpc>
                <a:spcPct val="115000"/>
              </a:lnSpc>
              <a:spcBef>
                <a:spcPts val="0"/>
              </a:spcBef>
              <a:spcAft>
                <a:spcPts val="0"/>
              </a:spcAft>
              <a:buClr>
                <a:schemeClr val="dk1"/>
              </a:buClr>
              <a:buSzPts val="1100"/>
              <a:buFont typeface="Arial"/>
              <a:buNone/>
            </a:pPr>
            <a:r>
              <a:rPr lang="en" sz="1500">
                <a:solidFill>
                  <a:schemeClr val="dk1"/>
                </a:solidFill>
              </a:rPr>
              <a:t>Solar products are products powered by sunlight, either directly or through electricity generated by solar panel.Solar products include solar panels, solar water heaters, solar cookers, solar inverters,etc... These products can provide clean, reliable, and affordable energy to households and businesses .Solar products also face various challenges and barriers that affect customer satisfaction, such as high initial cost, lack of awareness, technical issues, maintenance problems</a:t>
            </a:r>
            <a:endParaRPr sz="1500">
              <a:solidFill>
                <a:schemeClr val="dk1"/>
              </a:solidFill>
            </a:endParaRPr>
          </a:p>
          <a:p>
            <a:pPr indent="0" lvl="0" marL="0" rtl="0" algn="just">
              <a:lnSpc>
                <a:spcPct val="115000"/>
              </a:lnSpc>
              <a:spcBef>
                <a:spcPts val="1200"/>
              </a:spcBef>
              <a:spcAft>
                <a:spcPts val="0"/>
              </a:spcAft>
              <a:buClr>
                <a:schemeClr val="dk1"/>
              </a:buClr>
              <a:buSzPts val="1100"/>
              <a:buFont typeface="Arial"/>
              <a:buNone/>
            </a:pPr>
            <a:r>
              <a:rPr lang="en" sz="1500">
                <a:solidFill>
                  <a:schemeClr val="dk1"/>
                </a:solidFill>
              </a:rPr>
              <a:t>             	The main purpose of this project is to study the customer satisfaction towards solar products with special reference to Kothamangalam municipality, which is a town in the Ernakulam district of Kerala, India. However, the level of awareness and adoption of solar products among the residents of Kothamangalam is not very high. The project will also provide some suggestions and recommendations to improve the customer satisfaction and to increase the adoption and usage of solar products in Kothamangalam.</a:t>
            </a:r>
            <a:endParaRPr sz="1500">
              <a:solidFill>
                <a:schemeClr val="dk1"/>
              </a:solidFill>
            </a:endParaRPr>
          </a:p>
          <a:p>
            <a:pPr indent="0" lvl="0" marL="0" rtl="0" algn="just">
              <a:spcBef>
                <a:spcPts val="0"/>
              </a:spcBef>
              <a:spcAft>
                <a:spcPts val="1200"/>
              </a:spcAft>
              <a:buNone/>
            </a:pPr>
            <a:r>
              <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65" name="Shape 65"/>
        <p:cNvGrpSpPr/>
        <p:nvPr/>
      </p:nvGrpSpPr>
      <p:grpSpPr>
        <a:xfrm>
          <a:off x="0" y="0"/>
          <a:ext cx="0" cy="0"/>
          <a:chOff x="0" y="0"/>
          <a:chExt cx="0" cy="0"/>
        </a:xfrm>
      </p:grpSpPr>
      <p:sp>
        <p:nvSpPr>
          <p:cNvPr id="66" name="Google Shape;66;p15"/>
          <p:cNvSpPr txBox="1"/>
          <p:nvPr>
            <p:ph idx="1" type="body"/>
          </p:nvPr>
        </p:nvSpPr>
        <p:spPr>
          <a:xfrm>
            <a:off x="80375" y="442025"/>
            <a:ext cx="9063600" cy="4460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600">
                <a:solidFill>
                  <a:schemeClr val="dk1"/>
                </a:solidFill>
                <a:latin typeface="Times New Roman"/>
                <a:ea typeface="Times New Roman"/>
                <a:cs typeface="Times New Roman"/>
                <a:sym typeface="Times New Roman"/>
              </a:rPr>
              <a:t>STATEMENT OF THE PROBLEM</a:t>
            </a:r>
            <a:endParaRPr b="1" sz="1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This study focuses on the customer satisfaction towards solar energy products. In today's world usage of electricity is high and its price also high, so customers are going for solar products as the substitute for the electronic products. Solar energy products will full fill the place of the electronic products. Present survey is conducted to find out the level of customer satisfaction on solar energy products. </a:t>
            </a:r>
            <a:endParaRPr sz="1400">
              <a:solidFill>
                <a:schemeClr val="dk1"/>
              </a:solidFill>
            </a:endParaRPr>
          </a:p>
          <a:p>
            <a:pPr indent="0" lvl="0" marL="0" rtl="0" algn="l">
              <a:spcBef>
                <a:spcPts val="0"/>
              </a:spcBef>
              <a:spcAft>
                <a:spcPts val="0"/>
              </a:spcAft>
              <a:buNone/>
            </a:pPr>
            <a:r>
              <a:t/>
            </a:r>
            <a:endParaRPr>
              <a:latin typeface="Times New Roman"/>
              <a:ea typeface="Times New Roman"/>
              <a:cs typeface="Times New Roman"/>
              <a:sym typeface="Times New Roman"/>
            </a:endParaRPr>
          </a:p>
          <a:p>
            <a:pPr indent="0" lvl="0" marL="0" rtl="0" algn="l">
              <a:spcBef>
                <a:spcPts val="1200"/>
              </a:spcBef>
              <a:spcAft>
                <a:spcPts val="0"/>
              </a:spcAft>
              <a:buNone/>
            </a:pPr>
            <a:r>
              <a:rPr b="1" lang="en" sz="1600">
                <a:solidFill>
                  <a:schemeClr val="dk1"/>
                </a:solidFill>
                <a:latin typeface="Times New Roman"/>
                <a:ea typeface="Times New Roman"/>
                <a:cs typeface="Times New Roman"/>
                <a:sym typeface="Times New Roman"/>
              </a:rPr>
              <a:t>SIGNIFICANCE OF STUDY</a:t>
            </a:r>
            <a:endParaRPr b="1" sz="1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This report attempt to provide valuable insights into the effectiveness and acceptance of solar products in the local community. It can help identify the factors that contribute to customer satisfaction, which can in turn inform decision-making and policy development related to solar energy products .It can also encourage more people to switch to solar energy by showcasing the positive impact it has on the environment and energy consumption.</a:t>
            </a:r>
            <a:endParaRPr sz="14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70" name="Shape 70"/>
        <p:cNvGrpSpPr/>
        <p:nvPr/>
      </p:nvGrpSpPr>
      <p:grpSpPr>
        <a:xfrm>
          <a:off x="0" y="0"/>
          <a:ext cx="0" cy="0"/>
          <a:chOff x="0" y="0"/>
          <a:chExt cx="0" cy="0"/>
        </a:xfrm>
      </p:grpSpPr>
      <p:sp>
        <p:nvSpPr>
          <p:cNvPr id="71" name="Google Shape;71;p16"/>
          <p:cNvSpPr txBox="1"/>
          <p:nvPr>
            <p:ph type="title"/>
          </p:nvPr>
        </p:nvSpPr>
        <p:spPr>
          <a:xfrm>
            <a:off x="311700" y="177150"/>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990"/>
              <a:buFont typeface="Arial"/>
              <a:buNone/>
            </a:pPr>
            <a:r>
              <a:rPr b="1" lang="en" sz="1660">
                <a:latin typeface="Times New Roman"/>
                <a:ea typeface="Times New Roman"/>
                <a:cs typeface="Times New Roman"/>
                <a:sym typeface="Times New Roman"/>
              </a:rPr>
              <a:t>OBJECTIVES</a:t>
            </a:r>
            <a:endParaRPr b="1" sz="1660">
              <a:latin typeface="Times New Roman"/>
              <a:ea typeface="Times New Roman"/>
              <a:cs typeface="Times New Roman"/>
              <a:sym typeface="Times New Roman"/>
            </a:endParaRPr>
          </a:p>
          <a:p>
            <a:pPr indent="0" lvl="0" marL="0" rtl="0" algn="l">
              <a:spcBef>
                <a:spcPts val="0"/>
              </a:spcBef>
              <a:spcAft>
                <a:spcPts val="0"/>
              </a:spcAft>
              <a:buSzPts val="990"/>
              <a:buNone/>
            </a:pPr>
            <a:r>
              <a:t/>
            </a:r>
            <a:endParaRPr sz="2520"/>
          </a:p>
        </p:txBody>
      </p:sp>
      <p:sp>
        <p:nvSpPr>
          <p:cNvPr id="72" name="Google Shape;72;p16"/>
          <p:cNvSpPr txBox="1"/>
          <p:nvPr>
            <p:ph idx="1" type="body"/>
          </p:nvPr>
        </p:nvSpPr>
        <p:spPr>
          <a:xfrm>
            <a:off x="311700" y="455425"/>
            <a:ext cx="8520600" cy="4688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lnSpc>
                <a:spcPct val="115000"/>
              </a:lnSpc>
              <a:spcBef>
                <a:spcPts val="0"/>
              </a:spcBef>
              <a:spcAft>
                <a:spcPts val="0"/>
              </a:spcAft>
              <a:buClr>
                <a:schemeClr val="dk1"/>
              </a:buClr>
              <a:buSzPts val="1400"/>
              <a:buAutoNum type="arabicPeriod"/>
            </a:pPr>
            <a:r>
              <a:rPr lang="en" sz="1400">
                <a:solidFill>
                  <a:schemeClr val="dk1"/>
                </a:solidFill>
              </a:rPr>
              <a:t> To identify the factors influencing the customers for choosing solar energy system.</a:t>
            </a:r>
            <a:endParaRPr sz="1400">
              <a:solidFill>
                <a:schemeClr val="dk1"/>
              </a:solidFill>
            </a:endParaRPr>
          </a:p>
          <a:p>
            <a:pPr indent="-317500" lvl="0" marL="457200" rtl="0" algn="l">
              <a:lnSpc>
                <a:spcPct val="115000"/>
              </a:lnSpc>
              <a:spcBef>
                <a:spcPts val="0"/>
              </a:spcBef>
              <a:spcAft>
                <a:spcPts val="0"/>
              </a:spcAft>
              <a:buClr>
                <a:schemeClr val="dk1"/>
              </a:buClr>
              <a:buSzPts val="1400"/>
              <a:buAutoNum type="arabicPeriod"/>
            </a:pPr>
            <a:r>
              <a:rPr lang="en" sz="1400">
                <a:solidFill>
                  <a:schemeClr val="dk1"/>
                </a:solidFill>
              </a:rPr>
              <a:t> To Analyze relationship between income level and desire to purchase solar energy products.</a:t>
            </a:r>
            <a:endParaRPr sz="1400">
              <a:solidFill>
                <a:schemeClr val="dk1"/>
              </a:solidFill>
            </a:endParaRPr>
          </a:p>
          <a:p>
            <a:pPr indent="-317500" lvl="0" marL="457200" rtl="0" algn="l">
              <a:lnSpc>
                <a:spcPct val="115000"/>
              </a:lnSpc>
              <a:spcBef>
                <a:spcPts val="0"/>
              </a:spcBef>
              <a:spcAft>
                <a:spcPts val="0"/>
              </a:spcAft>
              <a:buClr>
                <a:schemeClr val="dk1"/>
              </a:buClr>
              <a:buSzPts val="1400"/>
              <a:buAutoNum type="arabicPeriod"/>
            </a:pPr>
            <a:r>
              <a:rPr lang="en" sz="1400">
                <a:solidFill>
                  <a:schemeClr val="dk1"/>
                </a:solidFill>
              </a:rPr>
              <a:t> To identify the policy initiatives of the government for the adoption and  diffusion of Solar energy products for domestic use.</a:t>
            </a:r>
            <a:endParaRPr sz="1400">
              <a:solidFill>
                <a:schemeClr val="dk1"/>
              </a:solidFill>
            </a:endParaRPr>
          </a:p>
          <a:p>
            <a:pPr indent="-317500" lvl="0" marL="457200" rtl="0" algn="l">
              <a:lnSpc>
                <a:spcPct val="115000"/>
              </a:lnSpc>
              <a:spcBef>
                <a:spcPts val="0"/>
              </a:spcBef>
              <a:spcAft>
                <a:spcPts val="0"/>
              </a:spcAft>
              <a:buClr>
                <a:schemeClr val="dk1"/>
              </a:buClr>
              <a:buSzPts val="1400"/>
              <a:buAutoNum type="arabicPeriod"/>
            </a:pPr>
            <a:r>
              <a:rPr lang="en" sz="1400">
                <a:solidFill>
                  <a:schemeClr val="dk1"/>
                </a:solidFill>
              </a:rPr>
              <a:t>To identify the problems faced by consumer during the use of solar energy appliances</a:t>
            </a:r>
            <a:endParaRPr sz="1400">
              <a:solidFill>
                <a:schemeClr val="dk1"/>
              </a:solidFill>
            </a:endParaRPr>
          </a:p>
          <a:p>
            <a:pPr indent="0" lvl="0" marL="457200" rtl="0" algn="l">
              <a:lnSpc>
                <a:spcPct val="115000"/>
              </a:lnSpc>
              <a:spcBef>
                <a:spcPts val="0"/>
              </a:spcBef>
              <a:spcAft>
                <a:spcPts val="0"/>
              </a:spcAft>
              <a:buNone/>
            </a:pPr>
            <a:r>
              <a:t/>
            </a:r>
            <a:endParaRPr sz="14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SCOPE</a:t>
            </a:r>
            <a:endParaRPr b="1" sz="1700">
              <a:solidFill>
                <a:schemeClr val="dk1"/>
              </a:solidFill>
              <a:latin typeface="Times New Roman"/>
              <a:ea typeface="Times New Roman"/>
              <a:cs typeface="Times New Roman"/>
              <a:sym typeface="Times New Roman"/>
            </a:endParaRPr>
          </a:p>
          <a:p>
            <a:pPr indent="0" lvl="0" marL="0" rtl="0" algn="l">
              <a:lnSpc>
                <a:spcPct val="115000"/>
              </a:lnSpc>
              <a:spcBef>
                <a:spcPts val="1200"/>
              </a:spcBef>
              <a:spcAft>
                <a:spcPts val="0"/>
              </a:spcAft>
              <a:buClr>
                <a:schemeClr val="dk1"/>
              </a:buClr>
              <a:buSzPts val="1100"/>
              <a:buFont typeface="Arial"/>
              <a:buNone/>
            </a:pPr>
            <a:r>
              <a:rPr lang="en" sz="1400">
                <a:solidFill>
                  <a:schemeClr val="dk1"/>
                </a:solidFill>
              </a:rPr>
              <a:t>The study is conducted among in Kothamangalam Municipality of </a:t>
            </a:r>
            <a:r>
              <a:rPr lang="en" sz="1400">
                <a:solidFill>
                  <a:schemeClr val="dk1"/>
                </a:solidFill>
              </a:rPr>
              <a:t>Ernakulam</a:t>
            </a:r>
            <a:r>
              <a:rPr lang="en" sz="1400">
                <a:solidFill>
                  <a:schemeClr val="dk1"/>
                </a:solidFill>
              </a:rPr>
              <a:t> district. The main scope of the study is to analysis the customer satisfaction towards solar energy products. This study helps to identify the factors that influence the consumer to buy the solar energy products.</a:t>
            </a:r>
            <a:r>
              <a:rPr lang="en" sz="1200">
                <a:solidFill>
                  <a:schemeClr val="dk1"/>
                </a:solidFill>
              </a:rPr>
              <a:t> </a:t>
            </a:r>
            <a:endParaRPr sz="1200">
              <a:solidFill>
                <a:schemeClr val="dk1"/>
              </a:solidFill>
            </a:endParaRPr>
          </a:p>
          <a:p>
            <a:pPr indent="0" lvl="0" marL="0" rtl="0" algn="l">
              <a:lnSpc>
                <a:spcPct val="115000"/>
              </a:lnSpc>
              <a:spcBef>
                <a:spcPts val="0"/>
              </a:spcBef>
              <a:spcAft>
                <a:spcPts val="0"/>
              </a:spcAft>
              <a:buNone/>
            </a:pPr>
            <a:r>
              <a:t/>
            </a:r>
            <a:endParaRPr/>
          </a:p>
          <a:p>
            <a:pPr indent="0" lvl="0" marL="0" rtl="0" algn="l">
              <a:lnSpc>
                <a:spcPct val="115000"/>
              </a:lnSpc>
              <a:spcBef>
                <a:spcPts val="1200"/>
              </a:spcBef>
              <a:spcAft>
                <a:spcPts val="0"/>
              </a:spcAft>
              <a:buNone/>
            </a:pPr>
            <a:r>
              <a:rPr b="1" lang="en">
                <a:solidFill>
                  <a:schemeClr val="dk1"/>
                </a:solidFill>
                <a:latin typeface="Times New Roman"/>
                <a:ea typeface="Times New Roman"/>
                <a:cs typeface="Times New Roman"/>
                <a:sym typeface="Times New Roman"/>
              </a:rPr>
              <a:t>PERIOD OF STUDY</a:t>
            </a:r>
            <a:endParaRPr b="1">
              <a:solidFill>
                <a:schemeClr val="dk1"/>
              </a:solidFill>
              <a:latin typeface="Times New Roman"/>
              <a:ea typeface="Times New Roman"/>
              <a:cs typeface="Times New Roman"/>
              <a:sym typeface="Times New Roman"/>
            </a:endParaRPr>
          </a:p>
          <a:p>
            <a:pPr indent="0" lvl="0" marL="0" rtl="0" algn="l">
              <a:spcBef>
                <a:spcPts val="1200"/>
              </a:spcBef>
              <a:spcAft>
                <a:spcPts val="0"/>
              </a:spcAft>
              <a:buClr>
                <a:schemeClr val="dk1"/>
              </a:buClr>
              <a:buSzPts val="1100"/>
              <a:buFont typeface="Arial"/>
              <a:buNone/>
            </a:pPr>
            <a:r>
              <a:rPr lang="en" sz="1400">
                <a:solidFill>
                  <a:schemeClr val="dk1"/>
                </a:solidFill>
              </a:rPr>
              <a:t>The study is conducted from 1st January to 31st March 2024 </a:t>
            </a:r>
            <a:endParaRPr sz="1400">
              <a:solidFill>
                <a:schemeClr val="dk1"/>
              </a:solidFill>
            </a:endParaRPr>
          </a:p>
          <a:p>
            <a:pPr indent="0" lvl="0" marL="0" rtl="0" algn="l">
              <a:lnSpc>
                <a:spcPct val="115000"/>
              </a:lnSpc>
              <a:spcBef>
                <a:spcPts val="0"/>
              </a:spcBef>
              <a:spcAft>
                <a:spcPts val="1200"/>
              </a:spcAft>
              <a:buNone/>
            </a:pPr>
            <a:r>
              <a:t/>
            </a:r>
            <a:endParaRPr sz="16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76" name="Shape 76"/>
        <p:cNvGrpSpPr/>
        <p:nvPr/>
      </p:nvGrpSpPr>
      <p:grpSpPr>
        <a:xfrm>
          <a:off x="0" y="0"/>
          <a:ext cx="0" cy="0"/>
          <a:chOff x="0" y="0"/>
          <a:chExt cx="0" cy="0"/>
        </a:xfrm>
      </p:grpSpPr>
      <p:sp>
        <p:nvSpPr>
          <p:cNvPr id="77" name="Google Shape;77;p17"/>
          <p:cNvSpPr txBox="1"/>
          <p:nvPr>
            <p:ph type="title"/>
          </p:nvPr>
        </p:nvSpPr>
        <p:spPr>
          <a:xfrm>
            <a:off x="311700" y="1637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1688">
                <a:latin typeface="Times New Roman"/>
                <a:ea typeface="Times New Roman"/>
                <a:cs typeface="Times New Roman"/>
                <a:sym typeface="Times New Roman"/>
              </a:rPr>
              <a:t>METHODOLOGY</a:t>
            </a:r>
            <a:endParaRPr b="1" sz="1688">
              <a:latin typeface="Times New Roman"/>
              <a:ea typeface="Times New Roman"/>
              <a:cs typeface="Times New Roman"/>
              <a:sym typeface="Times New Roman"/>
            </a:endParaRPr>
          </a:p>
        </p:txBody>
      </p:sp>
      <p:sp>
        <p:nvSpPr>
          <p:cNvPr id="78" name="Google Shape;78;p17"/>
          <p:cNvSpPr txBox="1"/>
          <p:nvPr>
            <p:ph idx="1" type="body"/>
          </p:nvPr>
        </p:nvSpPr>
        <p:spPr>
          <a:xfrm>
            <a:off x="0" y="629550"/>
            <a:ext cx="9144000" cy="4513800"/>
          </a:xfrm>
          <a:prstGeom prst="rect">
            <a:avLst/>
          </a:prstGeom>
        </p:spPr>
        <p:txBody>
          <a:bodyPr anchorCtr="0" anchor="t" bIns="91425" lIns="91425" spcFirstLastPara="1" rIns="91425" wrap="square" tIns="91425">
            <a:noAutofit/>
          </a:bodyPr>
          <a:lstStyle/>
          <a:p>
            <a:pPr indent="-323850" lvl="0" marL="457200" rtl="0" algn="l">
              <a:lnSpc>
                <a:spcPct val="105000"/>
              </a:lnSpc>
              <a:spcBef>
                <a:spcPts val="0"/>
              </a:spcBef>
              <a:spcAft>
                <a:spcPts val="0"/>
              </a:spcAft>
              <a:buClr>
                <a:schemeClr val="dk1"/>
              </a:buClr>
              <a:buSzPts val="1500"/>
              <a:buChar char="❖"/>
            </a:pPr>
            <a:r>
              <a:rPr lang="en" sz="1500">
                <a:solidFill>
                  <a:schemeClr val="dk1"/>
                </a:solidFill>
              </a:rPr>
              <a:t>Selection of sample</a:t>
            </a:r>
            <a:endParaRPr sz="1500">
              <a:solidFill>
                <a:schemeClr val="dk1"/>
              </a:solidFill>
            </a:endParaRPr>
          </a:p>
          <a:p>
            <a:pPr indent="0" lvl="0" marL="0" rtl="0" algn="l">
              <a:lnSpc>
                <a:spcPct val="105000"/>
              </a:lnSpc>
              <a:spcBef>
                <a:spcPts val="0"/>
              </a:spcBef>
              <a:spcAft>
                <a:spcPts val="0"/>
              </a:spcAft>
              <a:buNone/>
            </a:pPr>
            <a:r>
              <a:t/>
            </a:r>
            <a:endParaRPr sz="1500">
              <a:solidFill>
                <a:schemeClr val="dk1"/>
              </a:solidFill>
            </a:endParaRPr>
          </a:p>
          <a:p>
            <a:pPr indent="0" lvl="0" marL="0" rtl="0" algn="l">
              <a:lnSpc>
                <a:spcPct val="105000"/>
              </a:lnSpc>
              <a:spcBef>
                <a:spcPts val="0"/>
              </a:spcBef>
              <a:spcAft>
                <a:spcPts val="0"/>
              </a:spcAft>
              <a:buNone/>
            </a:pPr>
            <a:r>
              <a:rPr lang="en" sz="1500">
                <a:solidFill>
                  <a:schemeClr val="dk1"/>
                </a:solidFill>
              </a:rPr>
              <a:t> Convenience sampling is used for selecting the sample.60 respondents were selected for the study. Questionnaire is used for the data collection</a:t>
            </a:r>
            <a:endParaRPr sz="1500">
              <a:solidFill>
                <a:schemeClr val="dk1"/>
              </a:solidFill>
            </a:endParaRPr>
          </a:p>
          <a:p>
            <a:pPr indent="0" lvl="0" marL="0" rtl="0" algn="l">
              <a:lnSpc>
                <a:spcPct val="105000"/>
              </a:lnSpc>
              <a:spcBef>
                <a:spcPts val="0"/>
              </a:spcBef>
              <a:spcAft>
                <a:spcPts val="0"/>
              </a:spcAft>
              <a:buClr>
                <a:schemeClr val="dk1"/>
              </a:buClr>
              <a:buSzPts val="1100"/>
              <a:buFont typeface="Arial"/>
              <a:buNone/>
            </a:pPr>
            <a:r>
              <a:t/>
            </a:r>
            <a:endParaRPr sz="1500">
              <a:solidFill>
                <a:schemeClr val="dk1"/>
              </a:solidFill>
            </a:endParaRPr>
          </a:p>
          <a:p>
            <a:pPr indent="-323850" lvl="0" marL="457200" rtl="0" algn="l">
              <a:lnSpc>
                <a:spcPct val="105000"/>
              </a:lnSpc>
              <a:spcBef>
                <a:spcPts val="0"/>
              </a:spcBef>
              <a:spcAft>
                <a:spcPts val="0"/>
              </a:spcAft>
              <a:buClr>
                <a:schemeClr val="dk1"/>
              </a:buClr>
              <a:buSzPts val="1500"/>
              <a:buChar char="❖"/>
            </a:pPr>
            <a:r>
              <a:rPr lang="en" sz="1500">
                <a:solidFill>
                  <a:schemeClr val="dk1"/>
                </a:solidFill>
              </a:rPr>
              <a:t> Source of data</a:t>
            </a:r>
            <a:endParaRPr sz="1500">
              <a:solidFill>
                <a:schemeClr val="dk1"/>
              </a:solidFill>
            </a:endParaRPr>
          </a:p>
          <a:p>
            <a:pPr indent="0" lvl="0" marL="457200" rtl="0" algn="l">
              <a:lnSpc>
                <a:spcPct val="105000"/>
              </a:lnSpc>
              <a:spcBef>
                <a:spcPts val="0"/>
              </a:spcBef>
              <a:spcAft>
                <a:spcPts val="0"/>
              </a:spcAft>
              <a:buNone/>
            </a:pPr>
            <a:r>
              <a:t/>
            </a:r>
            <a:endParaRPr sz="1500">
              <a:solidFill>
                <a:schemeClr val="dk1"/>
              </a:solidFill>
            </a:endParaRPr>
          </a:p>
          <a:p>
            <a:pPr indent="0" lvl="0" marL="0" rtl="0" algn="l">
              <a:lnSpc>
                <a:spcPct val="105000"/>
              </a:lnSpc>
              <a:spcBef>
                <a:spcPts val="0"/>
              </a:spcBef>
              <a:spcAft>
                <a:spcPts val="0"/>
              </a:spcAft>
              <a:buNone/>
            </a:pPr>
            <a:r>
              <a:rPr lang="en" sz="1500">
                <a:solidFill>
                  <a:schemeClr val="dk1"/>
                </a:solidFill>
              </a:rPr>
              <a:t>Data were collected using primary and secondary sources. primary data were collected using interview schedule. Secondary sources include published journals , books and from various websites.</a:t>
            </a:r>
            <a:endParaRPr sz="1500">
              <a:solidFill>
                <a:schemeClr val="dk1"/>
              </a:solidFill>
            </a:endParaRPr>
          </a:p>
          <a:p>
            <a:pPr indent="0" lvl="0" marL="0" rtl="0" algn="l">
              <a:lnSpc>
                <a:spcPct val="105000"/>
              </a:lnSpc>
              <a:spcBef>
                <a:spcPts val="0"/>
              </a:spcBef>
              <a:spcAft>
                <a:spcPts val="0"/>
              </a:spcAft>
              <a:buClr>
                <a:schemeClr val="dk1"/>
              </a:buClr>
              <a:buSzPts val="1100"/>
              <a:buFont typeface="Arial"/>
              <a:buNone/>
            </a:pPr>
            <a:r>
              <a:t/>
            </a:r>
            <a:endParaRPr sz="1500">
              <a:solidFill>
                <a:schemeClr val="dk1"/>
              </a:solidFill>
            </a:endParaRPr>
          </a:p>
          <a:p>
            <a:pPr indent="-323850" lvl="0" marL="457200" rtl="0" algn="l">
              <a:lnSpc>
                <a:spcPct val="105000"/>
              </a:lnSpc>
              <a:spcBef>
                <a:spcPts val="0"/>
              </a:spcBef>
              <a:spcAft>
                <a:spcPts val="0"/>
              </a:spcAft>
              <a:buClr>
                <a:schemeClr val="dk1"/>
              </a:buClr>
              <a:buSzPts val="1500"/>
              <a:buChar char="❖"/>
            </a:pPr>
            <a:r>
              <a:rPr lang="en" sz="1500">
                <a:solidFill>
                  <a:schemeClr val="dk1"/>
                </a:solidFill>
              </a:rPr>
              <a:t>Tools of analysis</a:t>
            </a:r>
            <a:endParaRPr sz="1500">
              <a:solidFill>
                <a:schemeClr val="dk1"/>
              </a:solidFill>
            </a:endParaRPr>
          </a:p>
          <a:p>
            <a:pPr indent="0" lvl="0" marL="457200" rtl="0" algn="l">
              <a:lnSpc>
                <a:spcPct val="105000"/>
              </a:lnSpc>
              <a:spcBef>
                <a:spcPts val="0"/>
              </a:spcBef>
              <a:spcAft>
                <a:spcPts val="0"/>
              </a:spcAft>
              <a:buNone/>
            </a:pPr>
            <a:r>
              <a:t/>
            </a:r>
            <a:endParaRPr sz="1500">
              <a:solidFill>
                <a:schemeClr val="dk1"/>
              </a:solidFill>
            </a:endParaRPr>
          </a:p>
          <a:p>
            <a:pPr indent="0" lvl="0" marL="0" rtl="0" algn="l">
              <a:lnSpc>
                <a:spcPct val="105000"/>
              </a:lnSpc>
              <a:spcBef>
                <a:spcPts val="0"/>
              </a:spcBef>
              <a:spcAft>
                <a:spcPts val="0"/>
              </a:spcAft>
              <a:buClr>
                <a:schemeClr val="dk1"/>
              </a:buClr>
              <a:buSzPts val="1100"/>
              <a:buFont typeface="Arial"/>
              <a:buNone/>
            </a:pPr>
            <a:r>
              <a:rPr lang="en" sz="1500">
                <a:solidFill>
                  <a:schemeClr val="dk1"/>
                </a:solidFill>
              </a:rPr>
              <a:t>The data collected were suitably classified and analyzed, keeping in view the objectives of the study. For the purpose of analysis, pie chart is used and statistical tools like percentages were used.</a:t>
            </a:r>
            <a:endParaRPr sz="1500">
              <a:solidFill>
                <a:schemeClr val="dk1"/>
              </a:solidFill>
            </a:endParaRPr>
          </a:p>
          <a:p>
            <a:pPr indent="0" lvl="0" marL="0" rtl="0" algn="l">
              <a:lnSpc>
                <a:spcPct val="105000"/>
              </a:lnSpc>
              <a:spcBef>
                <a:spcPts val="0"/>
              </a:spcBef>
              <a:spcAft>
                <a:spcPts val="1200"/>
              </a:spcAft>
              <a:buNone/>
            </a:pPr>
            <a:r>
              <a:t/>
            </a:r>
            <a:endParaRPr sz="2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82" name="Shape 82"/>
        <p:cNvGrpSpPr/>
        <p:nvPr/>
      </p:nvGrpSpPr>
      <p:grpSpPr>
        <a:xfrm>
          <a:off x="0" y="0"/>
          <a:ext cx="0" cy="0"/>
          <a:chOff x="0" y="0"/>
          <a:chExt cx="0" cy="0"/>
        </a:xfrm>
      </p:grpSpPr>
      <p:sp>
        <p:nvSpPr>
          <p:cNvPr id="83" name="Google Shape;83;p18"/>
          <p:cNvSpPr txBox="1"/>
          <p:nvPr>
            <p:ph idx="1" type="body"/>
          </p:nvPr>
        </p:nvSpPr>
        <p:spPr>
          <a:xfrm>
            <a:off x="311700" y="174125"/>
            <a:ext cx="8520600" cy="436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600">
                <a:solidFill>
                  <a:schemeClr val="dk1"/>
                </a:solidFill>
                <a:latin typeface="Times New Roman"/>
                <a:ea typeface="Times New Roman"/>
                <a:cs typeface="Times New Roman"/>
                <a:sym typeface="Times New Roman"/>
              </a:rPr>
              <a:t>LIMITATION OF THE STUDY</a:t>
            </a:r>
            <a:endParaRPr b="1" sz="1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1. The research study on solar energy products is limited to Kothamangalam municipality only.</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2. Reliability of the study depends on the reliability of the information given by the respondents.</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3. Availability of time and resources are important limiting factor for the study.</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4. Inherent limiting factor of sampling technique have affected the study to a certain extent.</a:t>
            </a:r>
            <a:endParaRPr sz="1400">
              <a:solidFill>
                <a:schemeClr val="dk1"/>
              </a:solidFill>
            </a:endParaRPr>
          </a:p>
          <a:p>
            <a:pPr indent="0" lvl="0" marL="0" rtl="0" algn="l">
              <a:spcBef>
                <a:spcPts val="0"/>
              </a:spcBef>
              <a:spcAft>
                <a:spcPts val="0"/>
              </a:spcAft>
              <a:buNone/>
            </a:pPr>
            <a:r>
              <a:t/>
            </a:r>
            <a:endParaRPr b="1"/>
          </a:p>
          <a:p>
            <a:pPr indent="0" lvl="0" marL="0" rtl="0" algn="l">
              <a:spcBef>
                <a:spcPts val="1200"/>
              </a:spcBef>
              <a:spcAft>
                <a:spcPts val="0"/>
              </a:spcAft>
              <a:buNone/>
            </a:pPr>
            <a:r>
              <a:rPr b="1" lang="en" sz="1600">
                <a:solidFill>
                  <a:schemeClr val="dk1"/>
                </a:solidFill>
                <a:latin typeface="Times New Roman"/>
                <a:ea typeface="Times New Roman"/>
                <a:cs typeface="Times New Roman"/>
                <a:sym typeface="Times New Roman"/>
              </a:rPr>
              <a:t>SCHEME OF THE STUDY</a:t>
            </a:r>
            <a:endParaRPr b="1" sz="1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Times New Roman"/>
              <a:ea typeface="Times New Roman"/>
              <a:cs typeface="Times New Roman"/>
              <a:sym typeface="Times New Roman"/>
            </a:endParaRPr>
          </a:p>
          <a:p>
            <a:pPr indent="-317500" lvl="0" marL="457200" marR="0" rtl="0" algn="l">
              <a:spcBef>
                <a:spcPts val="0"/>
              </a:spcBef>
              <a:spcAft>
                <a:spcPts val="0"/>
              </a:spcAft>
              <a:buClr>
                <a:schemeClr val="dk1"/>
              </a:buClr>
              <a:buSzPts val="1400"/>
              <a:buAutoNum type="arabicPeriod"/>
            </a:pPr>
            <a:r>
              <a:rPr lang="en" sz="1400">
                <a:solidFill>
                  <a:schemeClr val="dk1"/>
                </a:solidFill>
              </a:rPr>
              <a:t>Chapter I          Introduction</a:t>
            </a:r>
            <a:endParaRPr sz="1400">
              <a:solidFill>
                <a:schemeClr val="dk1"/>
              </a:solidFill>
            </a:endParaRPr>
          </a:p>
          <a:p>
            <a:pPr indent="-317500" lvl="0" marL="457200" marR="0" rtl="0" algn="l">
              <a:spcBef>
                <a:spcPts val="0"/>
              </a:spcBef>
              <a:spcAft>
                <a:spcPts val="0"/>
              </a:spcAft>
              <a:buClr>
                <a:schemeClr val="dk1"/>
              </a:buClr>
              <a:buSzPts val="1400"/>
              <a:buAutoNum type="arabicPeriod"/>
            </a:pPr>
            <a:r>
              <a:rPr lang="en" sz="1400">
                <a:solidFill>
                  <a:schemeClr val="dk1"/>
                </a:solidFill>
              </a:rPr>
              <a:t>Chapter II        Theoretical Framework</a:t>
            </a:r>
            <a:endParaRPr sz="1400">
              <a:solidFill>
                <a:schemeClr val="dk1"/>
              </a:solidFill>
            </a:endParaRPr>
          </a:p>
          <a:p>
            <a:pPr indent="-317500" lvl="0" marL="457200" marR="0" rtl="0" algn="l">
              <a:spcBef>
                <a:spcPts val="0"/>
              </a:spcBef>
              <a:spcAft>
                <a:spcPts val="0"/>
              </a:spcAft>
              <a:buClr>
                <a:schemeClr val="dk1"/>
              </a:buClr>
              <a:buSzPts val="1400"/>
              <a:buAutoNum type="arabicPeriod"/>
            </a:pPr>
            <a:r>
              <a:rPr lang="en" sz="1400">
                <a:solidFill>
                  <a:schemeClr val="dk1"/>
                </a:solidFill>
              </a:rPr>
              <a:t>Chapter III       Literature Review</a:t>
            </a:r>
            <a:endParaRPr sz="1400">
              <a:solidFill>
                <a:schemeClr val="dk1"/>
              </a:solidFill>
            </a:endParaRPr>
          </a:p>
          <a:p>
            <a:pPr indent="-317500" lvl="0" marL="457200" marR="0" rtl="0" algn="l">
              <a:spcBef>
                <a:spcPts val="0"/>
              </a:spcBef>
              <a:spcAft>
                <a:spcPts val="0"/>
              </a:spcAft>
              <a:buClr>
                <a:schemeClr val="dk1"/>
              </a:buClr>
              <a:buSzPts val="1400"/>
              <a:buAutoNum type="arabicPeriod"/>
            </a:pPr>
            <a:r>
              <a:rPr lang="en" sz="1400">
                <a:solidFill>
                  <a:schemeClr val="dk1"/>
                </a:solidFill>
              </a:rPr>
              <a:t>Chapter IV       Data Analysis and  Interpretation</a:t>
            </a:r>
            <a:endParaRPr sz="1400">
              <a:solidFill>
                <a:schemeClr val="dk1"/>
              </a:solidFill>
            </a:endParaRPr>
          </a:p>
          <a:p>
            <a:pPr indent="-317500" lvl="0" marL="457200" marR="0" rtl="0" algn="l">
              <a:spcBef>
                <a:spcPts val="0"/>
              </a:spcBef>
              <a:spcAft>
                <a:spcPts val="0"/>
              </a:spcAft>
              <a:buClr>
                <a:schemeClr val="dk1"/>
              </a:buClr>
              <a:buSzPts val="1400"/>
              <a:buAutoNum type="arabicPeriod"/>
            </a:pPr>
            <a:r>
              <a:rPr lang="en" sz="1400">
                <a:solidFill>
                  <a:schemeClr val="dk1"/>
                </a:solidFill>
              </a:rPr>
              <a:t>Chapter V        Findings, Suggestions , Conclusion , Bibliography and Appendix</a:t>
            </a:r>
            <a:endParaRPr sz="14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87" name="Shape 87"/>
        <p:cNvGrpSpPr/>
        <p:nvPr/>
      </p:nvGrpSpPr>
      <p:grpSpPr>
        <a:xfrm>
          <a:off x="0" y="0"/>
          <a:ext cx="0" cy="0"/>
          <a:chOff x="0" y="0"/>
          <a:chExt cx="0" cy="0"/>
        </a:xfrm>
      </p:grpSpPr>
      <p:sp>
        <p:nvSpPr>
          <p:cNvPr id="88" name="Google Shape;88;p19"/>
          <p:cNvSpPr txBox="1"/>
          <p:nvPr>
            <p:ph type="title"/>
          </p:nvPr>
        </p:nvSpPr>
        <p:spPr>
          <a:xfrm>
            <a:off x="231300" y="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n" sz="1820">
                <a:latin typeface="Times New Roman"/>
                <a:ea typeface="Times New Roman"/>
                <a:cs typeface="Times New Roman"/>
                <a:sym typeface="Times New Roman"/>
              </a:rPr>
              <a:t>FINDINGS</a:t>
            </a:r>
            <a:endParaRPr b="1" sz="1820">
              <a:latin typeface="Times New Roman"/>
              <a:ea typeface="Times New Roman"/>
              <a:cs typeface="Times New Roman"/>
              <a:sym typeface="Times New Roman"/>
            </a:endParaRPr>
          </a:p>
        </p:txBody>
      </p:sp>
      <p:sp>
        <p:nvSpPr>
          <p:cNvPr id="89" name="Google Shape;89;p19"/>
          <p:cNvSpPr txBox="1"/>
          <p:nvPr>
            <p:ph idx="1" type="body"/>
          </p:nvPr>
        </p:nvSpPr>
        <p:spPr>
          <a:xfrm>
            <a:off x="0" y="361650"/>
            <a:ext cx="9144000" cy="4207200"/>
          </a:xfrm>
          <a:prstGeom prst="rect">
            <a:avLst/>
          </a:prstGeom>
        </p:spPr>
        <p:txBody>
          <a:bodyPr anchorCtr="0" anchor="t" bIns="91425" lIns="91425" spcFirstLastPara="1" rIns="91425" wrap="square" tIns="91425">
            <a:noAutofit/>
          </a:bodyPr>
          <a:lstStyle/>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Most of the customers lie on the age group of 20-40</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Most of the consumers were male</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Annual income of the customers mostly lies between 50000-100000</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Majority of the customers are using solar products for a period less than a year</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Maintenance and operations of solar products are moderately difficult</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The current energy consumption pattern of the customers are moderate</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The customers expected to save their electricity bill between 30%-70%</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Most of the customers are interested in solar panels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Roof orientation really matters in solar products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Solar products increases the value of the property</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Solar products doesn’t require regular cleaning</a:t>
            </a:r>
            <a:endParaRPr sz="12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Customers availed government incentives or subsidies for installing the solar products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Cost of solar products align with the perceived value and benefits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Achieving energy independence is important</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Customers informed about the specific initiatives taken by government to encourage the use of solar products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Lack of information is the major challenge faced by the customers while assessing the government support for the adoption of solar products</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Most of the customers encountered problems in the intermittent power supply</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Climate changes is the major reason for arising the problem intermittent power supply</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The satisfaction level of the customer support services is neutral</a:t>
            </a:r>
            <a:endParaRPr sz="1395">
              <a:solidFill>
                <a:schemeClr val="dk1"/>
              </a:solidFill>
            </a:endParaRPr>
          </a:p>
          <a:p>
            <a:pPr indent="-317182" lvl="0" marL="457200" rtl="0" algn="l">
              <a:lnSpc>
                <a:spcPct val="95000"/>
              </a:lnSpc>
              <a:spcBef>
                <a:spcPts val="0"/>
              </a:spcBef>
              <a:spcAft>
                <a:spcPts val="0"/>
              </a:spcAft>
              <a:buClr>
                <a:schemeClr val="dk1"/>
              </a:buClr>
              <a:buSzPts val="1395"/>
              <a:buAutoNum type="arabicPeriod"/>
            </a:pPr>
            <a:r>
              <a:rPr lang="en" sz="1395">
                <a:solidFill>
                  <a:schemeClr val="dk1"/>
                </a:solidFill>
              </a:rPr>
              <a:t> Energy efficiency of solar product is excellent</a:t>
            </a:r>
            <a:endParaRPr sz="1395">
              <a:solidFill>
                <a:schemeClr val="dk1"/>
              </a:solidFill>
            </a:endParaRPr>
          </a:p>
          <a:p>
            <a:pPr indent="0" lvl="0" marL="0" rtl="0" algn="l">
              <a:lnSpc>
                <a:spcPct val="95000"/>
              </a:lnSpc>
              <a:spcBef>
                <a:spcPts val="0"/>
              </a:spcBef>
              <a:spcAft>
                <a:spcPts val="1200"/>
              </a:spcAft>
              <a:buSzPts val="1018"/>
              <a:buNone/>
            </a:pPr>
            <a:r>
              <a:t/>
            </a:r>
            <a:endParaRPr sz="1765"/>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93" name="Shape 93"/>
        <p:cNvGrpSpPr/>
        <p:nvPr/>
      </p:nvGrpSpPr>
      <p:grpSpPr>
        <a:xfrm>
          <a:off x="0" y="0"/>
          <a:ext cx="0" cy="0"/>
          <a:chOff x="0" y="0"/>
          <a:chExt cx="0" cy="0"/>
        </a:xfrm>
      </p:grpSpPr>
      <p:sp>
        <p:nvSpPr>
          <p:cNvPr id="94" name="Google Shape;94;p20"/>
          <p:cNvSpPr txBox="1"/>
          <p:nvPr>
            <p:ph type="title"/>
          </p:nvPr>
        </p:nvSpPr>
        <p:spPr>
          <a:xfrm>
            <a:off x="445625" y="3512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n" sz="1820">
                <a:latin typeface="Times New Roman"/>
                <a:ea typeface="Times New Roman"/>
                <a:cs typeface="Times New Roman"/>
                <a:sym typeface="Times New Roman"/>
              </a:rPr>
              <a:t>SUGGESTIONS</a:t>
            </a:r>
            <a:endParaRPr b="1" sz="1820">
              <a:latin typeface="Times New Roman"/>
              <a:ea typeface="Times New Roman"/>
              <a:cs typeface="Times New Roman"/>
              <a:sym typeface="Times New Roman"/>
            </a:endParaRPr>
          </a:p>
        </p:txBody>
      </p:sp>
      <p:sp>
        <p:nvSpPr>
          <p:cNvPr id="95" name="Google Shape;95;p20"/>
          <p:cNvSpPr txBox="1"/>
          <p:nvPr>
            <p:ph idx="1" type="body"/>
          </p:nvPr>
        </p:nvSpPr>
        <p:spPr>
          <a:xfrm>
            <a:off x="311700" y="923950"/>
            <a:ext cx="8520600" cy="4018500"/>
          </a:xfrm>
          <a:prstGeom prst="rect">
            <a:avLst/>
          </a:prstGeom>
        </p:spPr>
        <p:txBody>
          <a:bodyPr anchorCtr="0" anchor="t" bIns="91425" lIns="91425" spcFirstLastPara="1" rIns="91425" wrap="square" tIns="91425">
            <a:normAutofit fontScale="85000" lnSpcReduction="10000"/>
          </a:bodyPr>
          <a:lstStyle/>
          <a:p>
            <a:pPr indent="-304165" lvl="0" marL="457200" rtl="0" algn="l">
              <a:spcBef>
                <a:spcPts val="0"/>
              </a:spcBef>
              <a:spcAft>
                <a:spcPts val="0"/>
              </a:spcAft>
              <a:buClr>
                <a:schemeClr val="dk1"/>
              </a:buClr>
              <a:buSzPct val="100000"/>
              <a:buAutoNum type="arabicPeriod"/>
            </a:pPr>
            <a:r>
              <a:rPr lang="en" sz="1400">
                <a:solidFill>
                  <a:schemeClr val="dk1"/>
                </a:solidFill>
              </a:rPr>
              <a:t> </a:t>
            </a:r>
            <a:r>
              <a:rPr lang="en" sz="1725">
                <a:solidFill>
                  <a:schemeClr val="dk1"/>
                </a:solidFill>
              </a:rPr>
              <a:t>Increasing financial incentives helps in encouraging the adoption of solar energy</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 Increased subsidies helps in the improvement of government policies related to solar energy adoption</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 Organizing workshops and seminars are crucial to inform residents about the benefits and these make them more likely to consider solar product for their homes and businesses</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 Reducing the price of the solar products increases the purchase of these items</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Collaborating with local businesses helps to make solar products more accessible and affordable</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Offering technical assistance ensures the residents to navigate the installation process smoothly</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Collaborating with banking financial institutions to offer low-interest loans for the purchase of solar products</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Providing correct information for the supply of electricity generated by the residents</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Procuring electricity from the residents who generate it</a:t>
            </a:r>
            <a:endParaRPr sz="1725">
              <a:solidFill>
                <a:schemeClr val="dk1"/>
              </a:solidFill>
            </a:endParaRPr>
          </a:p>
          <a:p>
            <a:pPr indent="-321747" lvl="0" marL="457200" rtl="0" algn="l">
              <a:spcBef>
                <a:spcPts val="0"/>
              </a:spcBef>
              <a:spcAft>
                <a:spcPts val="0"/>
              </a:spcAft>
              <a:buClr>
                <a:schemeClr val="dk1"/>
              </a:buClr>
              <a:buSzPct val="100000"/>
              <a:buAutoNum type="arabicPeriod"/>
            </a:pPr>
            <a:r>
              <a:rPr lang="en" sz="1725">
                <a:solidFill>
                  <a:schemeClr val="dk1"/>
                </a:solidFill>
              </a:rPr>
              <a:t>Offering appropriate compensation for the supplied electricity</a:t>
            </a:r>
            <a:endParaRPr sz="1725">
              <a:solidFill>
                <a:schemeClr val="dk1"/>
              </a:solidFill>
            </a:endParaRPr>
          </a:p>
          <a:p>
            <a:pPr indent="0" lvl="0" marL="0" rtl="0" algn="l">
              <a:spcBef>
                <a:spcPts val="0"/>
              </a:spcBef>
              <a:spcAft>
                <a:spcPts val="1200"/>
              </a:spcAft>
              <a:buNone/>
            </a:pPr>
            <a:r>
              <a:t/>
            </a:r>
            <a:endParaRPr sz="2125"/>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B3B3B3"/>
            </a:gs>
          </a:gsLst>
          <a:lin ang="5400012" scaled="0"/>
        </a:gradFill>
      </p:bgPr>
    </p:bg>
    <p:spTree>
      <p:nvGrpSpPr>
        <p:cNvPr id="99" name="Shape 99"/>
        <p:cNvGrpSpPr/>
        <p:nvPr/>
      </p:nvGrpSpPr>
      <p:grpSpPr>
        <a:xfrm>
          <a:off x="0" y="0"/>
          <a:ext cx="0" cy="0"/>
          <a:chOff x="0" y="0"/>
          <a:chExt cx="0" cy="0"/>
        </a:xfrm>
      </p:grpSpPr>
      <p:sp>
        <p:nvSpPr>
          <p:cNvPr id="100" name="Google Shape;100;p21"/>
          <p:cNvSpPr txBox="1"/>
          <p:nvPr>
            <p:ph type="title"/>
          </p:nvPr>
        </p:nvSpPr>
        <p:spPr>
          <a:xfrm>
            <a:off x="311700" y="1771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n" sz="1820">
                <a:latin typeface="Times New Roman"/>
                <a:ea typeface="Times New Roman"/>
                <a:cs typeface="Times New Roman"/>
                <a:sym typeface="Times New Roman"/>
              </a:rPr>
              <a:t>CONCLUSION</a:t>
            </a:r>
            <a:endParaRPr b="1" sz="1820">
              <a:latin typeface="Times New Roman"/>
              <a:ea typeface="Times New Roman"/>
              <a:cs typeface="Times New Roman"/>
              <a:sym typeface="Times New Roman"/>
            </a:endParaRPr>
          </a:p>
        </p:txBody>
      </p:sp>
      <p:sp>
        <p:nvSpPr>
          <p:cNvPr id="101" name="Google Shape;101;p21"/>
          <p:cNvSpPr txBox="1"/>
          <p:nvPr>
            <p:ph idx="1" type="body"/>
          </p:nvPr>
        </p:nvSpPr>
        <p:spPr>
          <a:xfrm>
            <a:off x="133950" y="749850"/>
            <a:ext cx="8920800" cy="428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The study reveals that customers in Kothamangalam Municipality generally like solar products for their cost savings and energy independence.But they don't know much about how solar works or how it saves money. The main worries are the high upfront costs, worries about how well solar products will work, and how much they'll cost to fix.</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To get more people using solar, the study suggests conducting workshops or seminars to teach the public about solar, and making solar more affordable with things like subsidies or easier payment plans. The study also says that the government should make rules and work with companies to make solar products</a:t>
            </a:r>
            <a:endParaRPr sz="1400">
              <a:solidFill>
                <a:schemeClr val="dk1"/>
              </a:solidFill>
            </a:endParaRPr>
          </a:p>
          <a:p>
            <a:pPr indent="0" lvl="0" marL="0" rtl="0" algn="l">
              <a:spcBef>
                <a:spcPts val="0"/>
              </a:spcBef>
              <a:spcAft>
                <a:spcPts val="0"/>
              </a:spcAft>
              <a:buNone/>
            </a:pPr>
            <a:r>
              <a:rPr lang="en" sz="1400">
                <a:solidFill>
                  <a:schemeClr val="dk1"/>
                </a:solidFill>
              </a:rPr>
              <a:t>better and more reliable. Overall, the study says that with better education, support from the government, and improvements in solar products, more people in Kothamangalam Municipality could start using solar energy.</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a:solidFill>
                  <a:schemeClr val="dk1"/>
                </a:solidFill>
              </a:rPr>
              <a:t>Additionally, the study advises that solar companies should focus on making products that last longer and are easier to fix. Also, they should offer good customer service after the sale, to help build trust with customers. And, it says that policies that help solar energy could make it easier for everyone to use it.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